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Pretendard Bold"/>
      <p:bold r:id="rId32"/>
    </p:embeddedFont>
    <p:embeddedFont>
      <p:font typeface="Pretendard Medium"/>
      <p:bold r:id="rId33"/>
    </p:embeddedFont>
    <p:embeddedFont>
      <p:font typeface="Poppins ExtraLight"/>
      <p:regular r:id="rId34"/>
    </p:embeddedFont>
    <p:embeddedFont>
      <p:font typeface="NanumSquare ExtraBold"/>
      <p:bold r:id="rId35"/>
    </p:embeddedFont>
    <p:embeddedFont>
      <p:font typeface="NanumSquare Regular"/>
      <p:regular r:id="rId36"/>
    </p:embeddedFont>
    <p:embeddedFont>
      <p:font typeface="THECandybarmiri"/>
      <p:regular r:id="rId37"/>
    </p:embeddedFont>
    <p:embeddedFont>
      <p:font typeface="Pretendard Regular"/>
      <p:regular r:id="rId38"/>
    </p:embeddedFont>
    <p:embeddedFont>
      <p:font typeface="Pretendard Light"/>
      <p:regular r:id="rId39"/>
    </p:embeddedFont>
    <p:embeddedFont>
      <p:font typeface="Noto Sans CJK KR Medium"/>
      <p:bold r:id="rId40"/>
    </p:embeddedFont>
    <p:embeddedFont>
      <p:font typeface="Noto Sans Korean Regular"/>
      <p:regular r:id="rId41"/>
    </p:embeddedFont>
    <p:embeddedFont>
      <p:font typeface="Poppins ExtraBold"/>
      <p:bold r:id="rId42"/>
    </p:embeddedFont>
    <p:embeddedFont>
      <p:font typeface="Pretendard Black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1.fntdata" Type="http://schemas.openxmlformats.org/officeDocument/2006/relationships/font"/><Relationship Id="rId33" Target="fonts/font2.fntdata" Type="http://schemas.openxmlformats.org/officeDocument/2006/relationships/font"/><Relationship Id="rId34" Target="fonts/font3.fntdata" Type="http://schemas.openxmlformats.org/officeDocument/2006/relationships/font"/><Relationship Id="rId35" Target="fonts/font4.fntdata" Type="http://schemas.openxmlformats.org/officeDocument/2006/relationships/font"/><Relationship Id="rId36" Target="fonts/font5.fntdata" Type="http://schemas.openxmlformats.org/officeDocument/2006/relationships/font"/><Relationship Id="rId37" Target="fonts/font6.fntdata" Type="http://schemas.openxmlformats.org/officeDocument/2006/relationships/font"/><Relationship Id="rId38" Target="fonts/font7.fntdata" Type="http://schemas.openxmlformats.org/officeDocument/2006/relationships/font"/><Relationship Id="rId39" Target="fonts/font8.fntdata" Type="http://schemas.openxmlformats.org/officeDocument/2006/relationships/font"/><Relationship Id="rId4" Target="theme/theme1.xml" Type="http://schemas.openxmlformats.org/officeDocument/2006/relationships/theme"/><Relationship Id="rId40" Target="fonts/font9.fntdata" Type="http://schemas.openxmlformats.org/officeDocument/2006/relationships/font"/><Relationship Id="rId41" Target="fonts/font10.fntdata" Type="http://schemas.openxmlformats.org/officeDocument/2006/relationships/font"/><Relationship Id="rId42" Target="fonts/font11.fntdata" Type="http://schemas.openxmlformats.org/officeDocument/2006/relationships/font"/><Relationship Id="rId43" Target="fonts/font1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28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8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9.png" Type="http://schemas.openxmlformats.org/officeDocument/2006/relationships/image"/><Relationship Id="rId4" Target="../media/image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8.png" Type="http://schemas.openxmlformats.org/officeDocument/2006/relationships/image"/><Relationship Id="rId5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85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304800"/>
            <a:ext cx="17614900" cy="9347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65500" y="3314700"/>
            <a:ext cx="11569700" cy="356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노인</a:t>
            </a:r>
            <a:r>
              <a:rPr lang="en-US" sz="8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무인승차로</a:t>
            </a:r>
            <a:r>
              <a:rPr lang="en-US" sz="8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인한</a:t>
            </a:r>
            <a:b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</a:b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지하철</a:t>
            </a:r>
            <a:r>
              <a:rPr lang="en-US" sz="8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재정</a:t>
            </a:r>
            <a:r>
              <a:rPr lang="en-US" sz="8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적자</a:t>
            </a:r>
            <a:r>
              <a:rPr lang="en-US" sz="8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분석</a:t>
            </a:r>
            <a:r>
              <a:rPr lang="en-US" sz="8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및</a:t>
            </a:r>
            <a:r>
              <a:rPr lang="en-US" sz="8000" b="false" i="false" u="none" strike="noStrike">
                <a:solidFill>
                  <a:srgbClr val="4585FB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87980"/>
              </a:lnSpc>
            </a:pP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교통비</a:t>
            </a:r>
            <a:r>
              <a:rPr lang="en-US" sz="8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인상</a:t>
            </a:r>
            <a:r>
              <a:rPr lang="en-US" sz="8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완화</a:t>
            </a:r>
            <a:r>
              <a:rPr lang="en-US" sz="8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8000" b="false" i="false" u="none" strike="noStrike">
                <a:solidFill>
                  <a:srgbClr val="4585FB"/>
                </a:solidFill>
                <a:ea typeface="Pretendard Bold"/>
              </a:rPr>
              <a:t>방안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9359900"/>
            <a:ext cx="77216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01100" y="990600"/>
            <a:ext cx="685800" cy="3771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981700" y="9448800"/>
            <a:ext cx="6324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2200" b="false" i="false" u="none" strike="noStrike">
                <a:solidFill>
                  <a:srgbClr val="4585FB"/>
                </a:solidFill>
                <a:latin typeface="Pretendard Medium"/>
              </a:rPr>
              <a:t>Presenter.  </a:t>
            </a:r>
            <a:r>
              <a:rPr lang="ko-KR" sz="2200" b="false" i="false" u="none" strike="noStrike">
                <a:solidFill>
                  <a:srgbClr val="4585FB"/>
                </a:solidFill>
                <a:ea typeface="Pretendard Medium"/>
              </a:rPr>
              <a:t>곽태린</a:t>
            </a:r>
            <a:r>
              <a:rPr lang="en-US" sz="2200" b="false" i="false" u="none" strike="noStrike">
                <a:solidFill>
                  <a:srgbClr val="4585FB"/>
                </a:solidFill>
                <a:latin typeface="Pretendard Medium"/>
              </a:rPr>
              <a:t>, </a:t>
            </a:r>
            <a:r>
              <a:rPr lang="ko-KR" sz="2200" b="false" i="false" u="none" strike="noStrike">
                <a:solidFill>
                  <a:srgbClr val="4585FB"/>
                </a:solidFill>
                <a:ea typeface="Pretendard Medium"/>
              </a:rPr>
              <a:t>최준영</a:t>
            </a:r>
            <a:r>
              <a:rPr lang="en-US" sz="2200" b="false" i="false" u="none" strike="noStrike">
                <a:solidFill>
                  <a:srgbClr val="4585FB"/>
                </a:solidFill>
                <a:latin typeface="Pretendard Medium"/>
              </a:rPr>
              <a:t>   </a:t>
            </a:r>
            <a:r>
              <a:rPr lang="ko-KR" sz="2200" b="false" i="false" u="none" strike="noStrike">
                <a:solidFill>
                  <a:srgbClr val="4585FB"/>
                </a:solidFill>
                <a:ea typeface="Pretendard Medium"/>
              </a:rPr>
              <a:t>ㅣ</a:t>
            </a:r>
            <a:r>
              <a:rPr lang="en-US" sz="2200" b="false" i="false" u="none" strike="noStrike">
                <a:solidFill>
                  <a:srgbClr val="4585FB"/>
                </a:solidFill>
                <a:latin typeface="Pretendard Medium"/>
              </a:rPr>
              <a:t>   Date.  2025.11.29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88200" y="2819400"/>
            <a:ext cx="3911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9519"/>
              </a:lnSpc>
            </a:pPr>
            <a:r>
              <a:rPr lang="ko-KR" sz="1600" b="false" i="false" u="none" strike="noStrike" spc="300">
                <a:solidFill>
                  <a:srgbClr val="4585FB"/>
                </a:solidFill>
                <a:ea typeface="Pretendard Bold"/>
              </a:rPr>
              <a:t>코딩온</a:t>
            </a:r>
            <a:r>
              <a:rPr lang="en-US" sz="1600" b="false" i="false" u="none" strike="noStrike" spc="300">
                <a:solidFill>
                  <a:srgbClr val="4585FB"/>
                </a:solidFill>
                <a:latin typeface="Pretendard Bold"/>
              </a:rPr>
              <a:t> X POSCO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3400" y="1498600"/>
            <a:ext cx="1409700" cy="650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187700" y="3949700"/>
            <a:ext cx="1219200" cy="650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4406900"/>
            <a:ext cx="6184900" cy="306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2A2A2A"/>
                </a:solidFill>
                <a:latin typeface="Pretendard Light"/>
              </a:rPr>
              <a:t>2023</a:t>
            </a:r>
            <a:r>
              <a:rPr lang="ko-KR" sz="2900" b="false" i="false" u="none" strike="noStrike">
                <a:solidFill>
                  <a:srgbClr val="2A2A2A"/>
                </a:solidFill>
                <a:ea typeface="Pretendard Light"/>
              </a:rPr>
              <a:t>년</a:t>
            </a:r>
          </a:p>
          <a:p>
            <a:pPr algn="just" lvl="0">
              <a:lnSpc>
                <a:spcPct val="114539"/>
              </a:lnSpc>
            </a:pPr>
            <a:r>
              <a:rPr lang="en-US" sz="2900" b="false" i="false" u="none" strike="noStrike">
                <a:solidFill>
                  <a:srgbClr val="1C53EA"/>
                </a:solidFill>
                <a:latin typeface="Pretendard Light"/>
              </a:rPr>
              <a:t>    </a:t>
            </a:r>
            <a:r>
              <a:rPr lang="ko-KR" sz="2900" b="false" i="false" u="none" strike="noStrike">
                <a:solidFill>
                  <a:srgbClr val="1C53EA"/>
                </a:solidFill>
                <a:ea typeface="Pretendard Light"/>
              </a:rPr>
              <a:t>약</a:t>
            </a:r>
            <a:r>
              <a:rPr lang="en-US" sz="2900" b="false" i="false" u="none" strike="noStrike">
                <a:solidFill>
                  <a:srgbClr val="1C53EA"/>
                </a:solidFill>
                <a:latin typeface="Pretendard Light"/>
              </a:rPr>
              <a:t> 43,000</a:t>
            </a:r>
            <a:r>
              <a:rPr lang="ko-KR" sz="2900" b="false" i="false" u="none" strike="noStrike">
                <a:solidFill>
                  <a:srgbClr val="1C53EA"/>
                </a:solidFill>
                <a:ea typeface="Pretendard Light"/>
              </a:rPr>
              <a:t>만명</a:t>
            </a:r>
          </a:p>
          <a:p>
            <a:pPr algn="just" lvl="0" indent="-342900" marL="342900">
              <a:lnSpc>
                <a:spcPct val="114539"/>
              </a:lnSpc>
              <a:buClr>
                <a:srgbClr val="000000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Light"/>
              </a:rPr>
              <a:t>2024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Light"/>
              </a:rPr>
              <a:t>년</a:t>
            </a:r>
          </a:p>
          <a:p>
            <a:pPr algn="just" lvl="0">
              <a:lnSpc>
                <a:spcPct val="114539"/>
              </a:lnSpc>
            </a:pPr>
            <a:r>
              <a:rPr lang="en-US" sz="2900" b="false" i="false" u="none" strike="noStrike">
                <a:solidFill>
                  <a:srgbClr val="2A2A2A"/>
                </a:solidFill>
                <a:latin typeface="Pretendard Light"/>
              </a:rPr>
              <a:t>   </a:t>
            </a:r>
            <a:r>
              <a:rPr lang="en-US" sz="2900" b="false" i="false" u="none" strike="noStrike">
                <a:solidFill>
                  <a:srgbClr val="4585FB"/>
                </a:solidFill>
                <a:latin typeface="Pretendard Light"/>
              </a:rPr>
              <a:t>  </a:t>
            </a:r>
            <a:r>
              <a:rPr lang="ko-KR" sz="2900" b="true" i="false" u="none" strike="noStrike">
                <a:solidFill>
                  <a:srgbClr val="4585FB"/>
                </a:solidFill>
                <a:ea typeface="Pretendard Light"/>
              </a:rPr>
              <a:t>약</a:t>
            </a:r>
            <a:r>
              <a:rPr lang="en-US" sz="2900" b="true" i="false" u="none" strike="noStrike">
                <a:solidFill>
                  <a:srgbClr val="4585FB"/>
                </a:solidFill>
                <a:latin typeface="Pretendard Light"/>
              </a:rPr>
              <a:t> 49,000</a:t>
            </a:r>
            <a:r>
              <a:rPr lang="ko-KR" sz="2900" b="true" i="false" u="none" strike="noStrike">
                <a:solidFill>
                  <a:srgbClr val="4585FB"/>
                </a:solidFill>
                <a:ea typeface="Pretendard Light"/>
              </a:rPr>
              <a:t>만명</a:t>
            </a:r>
          </a:p>
          <a:p>
            <a:pPr algn="just" lvl="0" indent="-342900" marL="342900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2A2A2A"/>
                </a:solidFill>
                <a:latin typeface="Pretendard Light"/>
              </a:rPr>
              <a:t>2025</a:t>
            </a:r>
            <a:r>
              <a:rPr lang="ko-KR" sz="2900" b="false" i="false" u="none" strike="noStrike">
                <a:solidFill>
                  <a:srgbClr val="2A2A2A"/>
                </a:solidFill>
                <a:ea typeface="Pretendard Light"/>
              </a:rPr>
              <a:t>년</a:t>
            </a:r>
          </a:p>
          <a:p>
            <a:pPr algn="just" lvl="0">
              <a:lnSpc>
                <a:spcPct val="114539"/>
              </a:lnSpc>
            </a:pPr>
            <a:r>
              <a:rPr lang="en-US" sz="2900" b="false" i="false" u="none" strike="noStrike">
                <a:solidFill>
                  <a:srgbClr val="2A2A2A"/>
                </a:solidFill>
                <a:latin typeface="Pretendard Light"/>
              </a:rPr>
              <a:t>     </a:t>
            </a:r>
            <a:r>
              <a:rPr lang="ko-KR" sz="2900" b="true" i="false" u="none" strike="noStrike">
                <a:solidFill>
                  <a:srgbClr val="1C53EA"/>
                </a:solidFill>
                <a:ea typeface="Pretendard Light"/>
              </a:rPr>
              <a:t>약</a:t>
            </a:r>
            <a:r>
              <a:rPr lang="en-US" sz="2900" b="true" i="false" u="none" strike="noStrike">
                <a:solidFill>
                  <a:srgbClr val="1C53EA"/>
                </a:solidFill>
                <a:latin typeface="Pretendard Light"/>
              </a:rPr>
              <a:t> 51,000</a:t>
            </a:r>
            <a:r>
              <a:rPr lang="ko-KR" sz="2900" b="true" i="false" u="none" strike="noStrike">
                <a:solidFill>
                  <a:srgbClr val="1C53EA"/>
                </a:solidFill>
                <a:ea typeface="Pretendard Light"/>
              </a:rPr>
              <a:t>만명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48500" y="2235200"/>
            <a:ext cx="10960100" cy="8051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1877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최근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3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년간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무임승차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인원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급증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추이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1877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최근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3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년간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무임승차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손실액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4191000"/>
            <a:ext cx="4610100" cy="1384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04900" y="4343400"/>
            <a:ext cx="3581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전체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손실액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약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 2000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억원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증가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9600" y="6375400"/>
            <a:ext cx="4610100" cy="160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19700" y="2501900"/>
            <a:ext cx="12738100" cy="7785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04900" y="6451600"/>
            <a:ext cx="3581400" cy="154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피크시간대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(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출퇴근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)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손실액</a:t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약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 800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억원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증가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1877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고령화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추세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732000" y="4114800"/>
            <a:ext cx="3390900" cy="1143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693900" y="4165600"/>
            <a:ext cx="3429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BF00"/>
                </a:solidFill>
                <a:latin typeface="Pretendard Regular"/>
              </a:rPr>
              <a:t>65</a:t>
            </a:r>
            <a:r>
              <a:rPr lang="ko-KR" sz="3000" b="false" i="false" u="none" strike="noStrike">
                <a:solidFill>
                  <a:srgbClr val="FFBF00"/>
                </a:solidFill>
                <a:ea typeface="Pretendard Regular"/>
              </a:rPr>
              <a:t>세</a:t>
            </a:r>
            <a:r>
              <a:rPr lang="en-US" sz="3000" b="false" i="false" u="none" strike="noStrike">
                <a:solidFill>
                  <a:srgbClr val="FFBF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BF00"/>
                </a:solidFill>
                <a:ea typeface="Pretendard Regular"/>
              </a:rPr>
              <a:t>이상</a:t>
            </a:r>
            <a:br>
              <a:rPr lang="ko-KR" sz="3000" b="false" i="false" u="none" strike="noStrike">
                <a:solidFill>
                  <a:srgbClr val="FFBF00"/>
                </a:solidFill>
                <a:ea typeface="Pretendard Regular"/>
              </a:rPr>
            </a:br>
            <a:r>
              <a:rPr lang="en-US" sz="3000" b="false" i="false" u="none" strike="noStrike">
                <a:solidFill>
                  <a:srgbClr val="FFBF00"/>
                </a:solidFill>
                <a:latin typeface="Pretendard Regular"/>
              </a:rPr>
              <a:t>20% → 41%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732000" y="2781300"/>
            <a:ext cx="3390900" cy="1143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57900" y="3213100"/>
            <a:ext cx="6172200" cy="386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7500" y="2463800"/>
            <a:ext cx="14109700" cy="7823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693900" y="2832100"/>
            <a:ext cx="3429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65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이상</a:t>
            </a:r>
            <a:b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</a:b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20% → 41%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93900" y="4178300"/>
            <a:ext cx="3429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70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이상</a:t>
            </a:r>
            <a:b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</a:b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13% → 33%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732000" y="5803900"/>
            <a:ext cx="3390900" cy="1143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4693900" y="5842000"/>
            <a:ext cx="3429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DB249"/>
                </a:solidFill>
                <a:latin typeface="Pretendard Regular"/>
              </a:rPr>
              <a:t>65</a:t>
            </a:r>
            <a:r>
              <a:rPr lang="ko-KR" sz="3000" b="false" i="false" u="none" strike="noStrike">
                <a:solidFill>
                  <a:srgbClr val="7DB249"/>
                </a:solidFill>
                <a:ea typeface="Pretendard Regular"/>
              </a:rPr>
              <a:t>세</a:t>
            </a:r>
            <a:r>
              <a:rPr lang="en-US" sz="3000" b="false" i="false" u="none" strike="noStrike">
                <a:solidFill>
                  <a:srgbClr val="7DB249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DB249"/>
                </a:solidFill>
                <a:ea typeface="Pretendard Regular"/>
              </a:rPr>
              <a:t>이상</a:t>
            </a:r>
            <a:br>
              <a:rPr lang="ko-KR" sz="3000" b="false" i="false" u="none" strike="noStrike">
                <a:solidFill>
                  <a:srgbClr val="7DB249"/>
                </a:solidFill>
                <a:ea typeface="Pretendard Regular"/>
              </a:rPr>
            </a:br>
            <a:r>
              <a:rPr lang="en-US" sz="3000" b="false" i="false" u="none" strike="noStrike">
                <a:solidFill>
                  <a:srgbClr val="7DB249"/>
                </a:solidFill>
                <a:latin typeface="Pretendard Regular"/>
              </a:rPr>
              <a:t>20% → 41%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693900" y="5867400"/>
            <a:ext cx="3429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75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이상</a:t>
            </a:r>
            <a:b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</a:b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9% → 24%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81200" y="7200900"/>
            <a:ext cx="3390900" cy="1143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643100" y="7251700"/>
            <a:ext cx="3429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C5230"/>
                </a:solidFill>
                <a:latin typeface="Pretendard Regular"/>
              </a:rPr>
              <a:t>65</a:t>
            </a:r>
            <a:r>
              <a:rPr lang="ko-KR" sz="3000" b="false" i="false" u="none" strike="noStrike">
                <a:solidFill>
                  <a:srgbClr val="FC5230"/>
                </a:solidFill>
                <a:ea typeface="Pretendard Regular"/>
              </a:rPr>
              <a:t>세</a:t>
            </a:r>
            <a:r>
              <a:rPr lang="en-US" sz="3000" b="false" i="false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C5230"/>
                </a:solidFill>
                <a:ea typeface="Pretendard Regular"/>
              </a:rPr>
              <a:t>이상</a:t>
            </a:r>
            <a:br>
              <a:rPr lang="ko-KR" sz="3000" b="false" i="false" u="none" strike="noStrike">
                <a:solidFill>
                  <a:srgbClr val="FC5230"/>
                </a:solidFill>
                <a:ea typeface="Pretendard Regular"/>
              </a:rPr>
            </a:br>
            <a:r>
              <a:rPr lang="en-US" sz="3000" b="false" i="false" u="none" strike="noStrike">
                <a:solidFill>
                  <a:srgbClr val="FC5230"/>
                </a:solidFill>
                <a:latin typeface="Pretendard Regular"/>
              </a:rPr>
              <a:t>20% → 41%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43100" y="7264400"/>
            <a:ext cx="3429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80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이상</a:t>
            </a:r>
            <a:b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</a:b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5% → 15%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5700" y="2501900"/>
            <a:ext cx="16243300" cy="7099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877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노인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우대권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이용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추세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91100" y="9626600"/>
            <a:ext cx="9753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고령화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추세는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무임승차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수요의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급증과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손실액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증가를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의미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2235200"/>
            <a:ext cx="14808200" cy="7734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877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지하철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기본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요금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인상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예측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74200" y="3619500"/>
            <a:ext cx="3987800" cy="1193800"/>
          </a:xfrm>
          <a:prstGeom prst="rect">
            <a:avLst/>
          </a:prstGeom>
        </p:spPr>
      </p:pic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350500" y="7289800"/>
          <a:ext cx="5715000" cy="1752600"/>
        </p:xfrm>
        <a:graphic>
          <a:graphicData uri="http://schemas.openxmlformats.org/drawingml/2006/table">
            <a:tbl>
              <a:tblPr/>
              <a:tblGrid>
                <a:gridCol w="2857500"/>
                <a:gridCol w="2857500"/>
              </a:tblGrid>
              <a:tr h="1003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7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현재</a:t>
                      </a:r>
                      <a:r>
                        <a:rPr lang="en-US" sz="27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요금</a:t>
                      </a:r>
                      <a:endParaRPr lang="en-US" sz="1100"/>
                    </a:p>
                  </a:txBody>
                  <a:tcPr anchor="ctr" marL="19050" marT="19050" marR="19050" marB="19050">
                    <a:lnL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53E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7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2035</a:t>
                      </a:r>
                      <a:r>
                        <a:rPr lang="ko-KR" sz="27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년</a:t>
                      </a:r>
                      <a:r>
                        <a:rPr lang="en-US" sz="27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예측</a:t>
                      </a:r>
                      <a:r>
                        <a:rPr lang="en-US" sz="27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요금</a:t>
                      </a:r>
                      <a:endParaRPr lang="en-US" sz="1100"/>
                    </a:p>
                  </a:txBody>
                  <a:tcPr anchor="ctr" marL="19050" marT="19050" marR="19050" marB="19050">
                    <a:lnL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4333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1F1F1F"/>
                          </a:solidFill>
                          <a:latin typeface="Noto Sans Korean Regular"/>
                        </a:rPr>
                        <a:t>1,550</a:t>
                      </a:r>
                      <a:r>
                        <a:rPr lang="ko-KR" sz="2500" b="false" i="false" u="none" strike="noStrike">
                          <a:solidFill>
                            <a:srgbClr val="1F1F1F"/>
                          </a:solidFill>
                          <a:ea typeface="Noto Sans Korean Regular"/>
                        </a:rPr>
                        <a:t>원</a:t>
                      </a:r>
                      <a:endParaRPr lang="en-US" sz="1100"/>
                    </a:p>
                  </a:txBody>
                  <a:tcPr anchor="ctr" marL="19050" marT="19050" marR="19050" marB="19050">
                    <a:lnL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1F1F1F"/>
                          </a:solidFill>
                          <a:latin typeface="Noto Sans Korean Regular"/>
                        </a:rPr>
                        <a:t>2,417</a:t>
                      </a:r>
                      <a:r>
                        <a:rPr lang="ko-KR" sz="2500" b="false" i="false" u="none" strike="noStrike">
                          <a:solidFill>
                            <a:srgbClr val="1F1F1F"/>
                          </a:solidFill>
                          <a:ea typeface="Noto Sans Korean Regular"/>
                        </a:rPr>
                        <a:t>원</a:t>
                      </a:r>
                      <a:endParaRPr lang="en-US" sz="1100"/>
                    </a:p>
                  </a:txBody>
                  <a:tcPr anchor="ctr" marL="19050" marT="19050" marR="19050" marB="19050">
                    <a:lnL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0020300" y="3594100"/>
            <a:ext cx="28956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Regular"/>
              </a:rPr>
              <a:t>10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Regular"/>
              </a:rPr>
              <a:t>년간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Regular"/>
              </a:rPr>
              <a:t>인상액</a:t>
            </a:r>
          </a:p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Regular"/>
              </a:rPr>
              <a:t>1,167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Regular"/>
              </a:rPr>
              <a:t>원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30400" y="2463800"/>
            <a:ext cx="15214600" cy="7734300"/>
          </a:xfrm>
          <a:prstGeom prst="rect">
            <a:avLst/>
          </a:prstGeom>
        </p:spPr>
      </p:pic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2319000" y="6985000"/>
          <a:ext cx="4533900" cy="1625600"/>
        </p:xfrm>
        <a:graphic>
          <a:graphicData uri="http://schemas.openxmlformats.org/drawingml/2006/table">
            <a:tbl>
              <a:tblPr/>
              <a:tblGrid>
                <a:gridCol w="2260600"/>
                <a:gridCol w="2260600"/>
              </a:tblGrid>
              <a:tr h="876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7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최악의</a:t>
                      </a:r>
                      <a:r>
                        <a:rPr lang="en-US" sz="27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경우</a:t>
                      </a:r>
                      <a:endParaRPr lang="en-US" sz="1100"/>
                    </a:p>
                  </a:txBody>
                  <a:tcPr anchor="ctr" marL="19050" marT="19050" marR="19050" marB="19050">
                    <a:lnL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52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7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적극</a:t>
                      </a:r>
                      <a:r>
                        <a:rPr lang="en-US" sz="27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정책</a:t>
                      </a:r>
                      <a:r>
                        <a:rPr lang="en-US" sz="2700" b="false" i="false" u="none" strike="noStrike">
                          <a:solidFill>
                            <a:srgbClr val="1F1F1F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sz="2700" b="false" i="false" u="none" strike="noStrike">
                          <a:solidFill>
                            <a:srgbClr val="1F1F1F"/>
                          </a:solidFill>
                          <a:ea typeface="Noto Sans CJK KR Medium"/>
                        </a:rPr>
                        <a:t>시행</a:t>
                      </a:r>
                      <a:endParaRPr lang="en-US" sz="1100"/>
                    </a:p>
                  </a:txBody>
                  <a:tcPr anchor="ctr" marL="19050" marT="19050" marR="19050" marB="19050">
                    <a:lnL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5FB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1F1F1F"/>
                          </a:solidFill>
                          <a:ea typeface="Noto Sans Korean Regular"/>
                        </a:rPr>
                        <a:t>약</a:t>
                      </a:r>
                      <a:r>
                        <a:rPr lang="en-US" sz="2500" b="false" i="false" u="none" strike="noStrike">
                          <a:solidFill>
                            <a:srgbClr val="1F1F1F"/>
                          </a:solidFill>
                          <a:latin typeface="Noto Sans Korean Regular"/>
                        </a:rPr>
                        <a:t> 2,417</a:t>
                      </a:r>
                      <a:r>
                        <a:rPr lang="ko-KR" sz="2500" b="false" i="false" u="none" strike="noStrike">
                          <a:solidFill>
                            <a:srgbClr val="1F1F1F"/>
                          </a:solidFill>
                          <a:ea typeface="Noto Sans Korean Regular"/>
                        </a:rPr>
                        <a:t>원</a:t>
                      </a:r>
                      <a:endParaRPr lang="en-US" sz="1100"/>
                    </a:p>
                  </a:txBody>
                  <a:tcPr anchor="ctr" marL="19050" marT="19050" marR="19050" marB="19050">
                    <a:lnL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1F1F1F"/>
                          </a:solidFill>
                          <a:ea typeface="Noto Sans Korean Regular"/>
                        </a:rPr>
                        <a:t>약</a:t>
                      </a:r>
                      <a:r>
                        <a:rPr lang="en-US" sz="2500" b="false" i="false" u="none" strike="noStrike">
                          <a:solidFill>
                            <a:srgbClr val="1F1F1F"/>
                          </a:solidFill>
                          <a:latin typeface="Noto Sans Korean Regular"/>
                        </a:rPr>
                        <a:t> 2,050</a:t>
                      </a:r>
                      <a:r>
                        <a:rPr lang="ko-KR" sz="2500" b="false" i="false" u="none" strike="noStrike">
                          <a:solidFill>
                            <a:srgbClr val="1F1F1F"/>
                          </a:solidFill>
                          <a:ea typeface="Noto Sans Korean Regular"/>
                        </a:rPr>
                        <a:t>원</a:t>
                      </a:r>
                      <a:endParaRPr lang="en-US" sz="1100"/>
                    </a:p>
                  </a:txBody>
                  <a:tcPr anchor="ctr" marL="19050" marT="19050" marR="19050" marB="19050">
                    <a:lnL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940" cmpd="sng" algn="ctr" cap="flat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31877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정책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개입에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따른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2035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년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요금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인상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범위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38100" y="4914900"/>
            <a:ext cx="5346700" cy="316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무임승차가</a:t>
            </a: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모든</a:t>
            </a: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시간대에서</a:t>
            </a: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 </a:t>
            </a:r>
          </a:p>
          <a:p>
            <a:pPr algn="just" lvl="0">
              <a:lnSpc>
                <a:spcPct val="114539"/>
              </a:lnSpc>
            </a:pP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      </a:t>
            </a: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상당한</a:t>
            </a: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비중을</a:t>
            </a: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차지</a:t>
            </a:r>
          </a:p>
          <a:p>
            <a:pPr algn="just" lvl="1">
              <a:lnSpc>
                <a:spcPct val="114539"/>
              </a:lnSpc>
            </a:pP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/>
            </a:r>
          </a:p>
          <a:p>
            <a:pPr algn="just" lvl="0" indent="-342900" marL="342900">
              <a:lnSpc>
                <a:spcPct val="114539"/>
              </a:lnSpc>
              <a:buClr>
                <a:srgbClr val="2A2A2A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특히</a:t>
            </a: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피크</a:t>
            </a: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시간대에서</a:t>
            </a: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무임승차</a:t>
            </a: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인원이</a:t>
            </a: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더욱</a:t>
            </a: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2A2A2A"/>
                </a:solidFill>
                <a:ea typeface="Pretendard Light"/>
              </a:rPr>
              <a:t>높음</a:t>
            </a:r>
          </a:p>
          <a:p>
            <a:pPr algn="just" lvl="1">
              <a:lnSpc>
                <a:spcPct val="114539"/>
              </a:lnSpc>
            </a:pPr>
            <a:r>
              <a:rPr lang="en-US" sz="3000" b="false" i="false" u="none" strike="noStrike">
                <a:solidFill>
                  <a:srgbClr val="2A2A2A"/>
                </a:solidFill>
                <a:latin typeface="Pretendard Light"/>
              </a:rPr>
              <a:t/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13000" y="1701800"/>
            <a:ext cx="749300" cy="542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222500" y="5054600"/>
            <a:ext cx="1130300" cy="5422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99100" y="2476500"/>
            <a:ext cx="12788900" cy="7810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162300" y="279400"/>
            <a:ext cx="11061700" cy="288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2025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년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시간대별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탑승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패턴과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무임승차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비중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분석</a:t>
            </a:r>
          </a:p>
          <a:p>
            <a:pPr algn="l" lvl="0">
              <a:lnSpc>
                <a:spcPct val="130310"/>
              </a:lnSpc>
            </a:pP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2616200"/>
            <a:ext cx="11607800" cy="7340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877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출퇴근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시간대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부분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유임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시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수익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9000" y="3200400"/>
            <a:ext cx="5156200" cy="139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3213100"/>
            <a:ext cx="330200" cy="1397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90600" y="3441700"/>
            <a:ext cx="4521200" cy="100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100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원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부과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연간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약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00" b="false" i="false" u="none" strike="noStrike">
                <a:solidFill>
                  <a:srgbClr val="4585FB"/>
                </a:solidFill>
                <a:latin typeface="Poppins ExtraBold"/>
              </a:rPr>
              <a:t>200</a:t>
            </a:r>
            <a:r>
              <a:rPr lang="ko-KR" sz="2800" b="false" i="false" u="none" strike="noStrike">
                <a:solidFill>
                  <a:srgbClr val="4585FB"/>
                </a:solidFill>
                <a:ea typeface="Poppins ExtraBold"/>
              </a:rPr>
              <a:t>억원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추가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수입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6300" y="4889500"/>
            <a:ext cx="5156200" cy="139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6100" y="4889500"/>
            <a:ext cx="330200" cy="1397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90600" y="5156200"/>
            <a:ext cx="4521200" cy="100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200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원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부과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연간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약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00" b="false" i="false" u="none" strike="noStrike">
                <a:solidFill>
                  <a:srgbClr val="4585FB"/>
                </a:solidFill>
                <a:latin typeface="Poppins ExtraBold"/>
              </a:rPr>
              <a:t>400</a:t>
            </a:r>
            <a:r>
              <a:rPr lang="ko-KR" sz="2800" b="false" i="false" u="none" strike="noStrike">
                <a:solidFill>
                  <a:srgbClr val="4585FB"/>
                </a:solidFill>
                <a:ea typeface="Poppins ExtraBold"/>
              </a:rPr>
              <a:t>억원</a:t>
            </a:r>
            <a:r>
              <a:rPr lang="en-US" sz="2800" b="false" i="false" u="none" strike="noStrike">
                <a:solidFill>
                  <a:srgbClr val="4585FB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추가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수입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6565900"/>
            <a:ext cx="5156200" cy="1397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71500" y="6578600"/>
            <a:ext cx="330200" cy="1397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16000" y="6781800"/>
            <a:ext cx="4521200" cy="100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300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원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부과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연간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약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00" b="false" i="false" u="none" strike="noStrike">
                <a:solidFill>
                  <a:srgbClr val="4585FB"/>
                </a:solidFill>
                <a:latin typeface="Poppins ExtraBold"/>
              </a:rPr>
              <a:t>600</a:t>
            </a:r>
            <a:r>
              <a:rPr lang="ko-KR" sz="2800" b="false" i="false" u="none" strike="noStrike">
                <a:solidFill>
                  <a:srgbClr val="4585FB"/>
                </a:solidFill>
                <a:ea typeface="Poppins ExtraBold"/>
              </a:rPr>
              <a:t>억원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추가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수입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" y="8255000"/>
            <a:ext cx="5156200" cy="1714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6100" y="8255000"/>
            <a:ext cx="330200" cy="17018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55700" y="8470900"/>
            <a:ext cx="4521200" cy="149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750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원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부과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연간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약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2800" b="false" i="false" u="none" strike="noStrike">
                <a:solidFill>
                  <a:srgbClr val="4585FB"/>
                </a:solidFill>
                <a:latin typeface="Poppins ExtraBold"/>
              </a:rPr>
              <a:t>1400</a:t>
            </a:r>
            <a:r>
              <a:rPr lang="ko-KR" sz="2800" b="false" i="false" u="none" strike="noStrike">
                <a:solidFill>
                  <a:srgbClr val="4585FB"/>
                </a:solidFill>
                <a:ea typeface="Poppins ExtraBold"/>
              </a:rPr>
              <a:t>억원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추가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수입</a:t>
            </a:r>
            <a:b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</a:b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→ 33.3%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적자</a:t>
            </a:r>
            <a:r>
              <a:rPr lang="en-US" sz="2800" b="false" i="false" u="none" strike="noStrike">
                <a:solidFill>
                  <a:srgbClr val="000000"/>
                </a:solidFill>
                <a:latin typeface="Poppins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oppins ExtraBold"/>
              </a:rPr>
              <a:t>감소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46300" y="2349500"/>
            <a:ext cx="13995400" cy="7937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877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적정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요금은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어느정도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3213100"/>
            <a:ext cx="6172200" cy="386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0100" y="2514600"/>
            <a:ext cx="16637000" cy="7835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098800" y="812800"/>
            <a:ext cx="11061700" cy="187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연령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상향에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따른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무임승차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대상자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감소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효과</a:t>
            </a:r>
          </a:p>
          <a:p>
            <a:pPr algn="l" lvl="0">
              <a:lnSpc>
                <a:spcPct val="130310"/>
              </a:lnSpc>
            </a:pP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22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304800"/>
            <a:ext cx="17614900" cy="966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6146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715000" y="3187700"/>
            <a:ext cx="6858000" cy="154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ko-KR" sz="8700" b="false" i="false" u="none" strike="noStrike" spc="-200">
                <a:solidFill>
                  <a:srgbClr val="FFFFFF"/>
                </a:solidFill>
                <a:ea typeface="Pretendard Bold"/>
              </a:rPr>
              <a:t>목차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3100" y="7162800"/>
            <a:ext cx="8763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79700" y="6807200"/>
            <a:ext cx="3327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Medium"/>
              </a:rPr>
              <a:t>팀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Medium"/>
              </a:rPr>
              <a:t>구성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Medium"/>
              </a:rPr>
              <a:t>및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Medium"/>
              </a:rPr>
              <a:t>역할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300" y="6667500"/>
            <a:ext cx="1308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980"/>
              </a:lnSpc>
            </a:pPr>
            <a:r>
              <a:rPr lang="en-US" sz="6000" b="false" i="false" u="none" strike="noStrike">
                <a:solidFill>
                  <a:srgbClr val="FFFFFF"/>
                </a:solidFill>
                <a:latin typeface="Poppins ExtraLight"/>
              </a:rPr>
              <a:t>01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877800" y="7213600"/>
            <a:ext cx="8763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77700" y="6705600"/>
            <a:ext cx="13081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980"/>
              </a:lnSpc>
            </a:pPr>
            <a:r>
              <a:rPr lang="en-US" sz="6000" b="false" i="false" u="none" strike="noStrike">
                <a:solidFill>
                  <a:srgbClr val="FFFFFF"/>
                </a:solidFill>
                <a:latin typeface="Poppins ExtraLight"/>
              </a:rPr>
              <a:t>03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59700" y="7162800"/>
            <a:ext cx="8763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32800" y="6807200"/>
            <a:ext cx="3327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Medium"/>
              </a:rPr>
              <a:t>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6900" y="6654800"/>
            <a:ext cx="13081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980"/>
              </a:lnSpc>
            </a:pPr>
            <a:r>
              <a:rPr lang="en-US" sz="6000" b="false" i="false" u="none" strike="noStrike">
                <a:solidFill>
                  <a:srgbClr val="FFFFFF"/>
                </a:solidFill>
                <a:latin typeface="Poppins ExtraLight"/>
              </a:rPr>
              <a:t>02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43100" y="8686800"/>
            <a:ext cx="876300" cy="2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576300" y="6870700"/>
            <a:ext cx="4051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Medium"/>
              </a:rPr>
              <a:t>수행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Medium"/>
              </a:rPr>
              <a:t>결과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300" y="8178800"/>
            <a:ext cx="13081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980"/>
              </a:lnSpc>
            </a:pPr>
            <a:r>
              <a:rPr lang="en-US" sz="6000" b="false" i="false" u="none" strike="noStrike">
                <a:solidFill>
                  <a:srgbClr val="FFFFFF"/>
                </a:solidFill>
                <a:latin typeface="Poppins ExtraLight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32800" y="8331200"/>
            <a:ext cx="2959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Medium"/>
              </a:rPr>
              <a:t>Q&amp;A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59700" y="8686800"/>
            <a:ext cx="876300" cy="25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667000" y="8369300"/>
            <a:ext cx="2959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Medium"/>
              </a:rPr>
              <a:t>데이터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Medium"/>
              </a:rPr>
              <a:t>출처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46900" y="8178800"/>
            <a:ext cx="13081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980"/>
              </a:lnSpc>
            </a:pPr>
            <a:r>
              <a:rPr lang="en-US" sz="6000" b="false" i="false" u="none" strike="noStrike">
                <a:solidFill>
                  <a:srgbClr val="FFFFFF"/>
                </a:solidFill>
                <a:latin typeface="Poppins ExtraLight"/>
              </a:rPr>
              <a:t>05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188200" y="2476500"/>
            <a:ext cx="39116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FFFFFF"/>
                </a:solidFill>
                <a:latin typeface="Pretendard Bold"/>
              </a:rPr>
              <a:t>TABLE OF 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30300" y="3213100"/>
          <a:ext cx="16014700" cy="6032500"/>
        </p:xfrm>
        <a:graphic>
          <a:graphicData uri="http://schemas.openxmlformats.org/drawingml/2006/table">
            <a:tbl>
              <a:tblPr/>
              <a:tblGrid>
                <a:gridCol w="2667000"/>
                <a:gridCol w="2667000"/>
                <a:gridCol w="2667000"/>
                <a:gridCol w="2667000"/>
                <a:gridCol w="2667000"/>
                <a:gridCol w="2667000"/>
              </a:tblGrid>
              <a:tr h="1511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연도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1F1F1F"/>
                          </a:solidFill>
                          <a:latin typeface="S-Core Dream 5 Medium"/>
                        </a:rPr>
                        <a:t>2025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1F1F1F"/>
                          </a:solidFill>
                          <a:latin typeface="S-Core Dream 5 Medium"/>
                        </a:rPr>
                        <a:t>2030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1F1F1F"/>
                          </a:solidFill>
                          <a:latin typeface="S-Core Dream 5 Medium"/>
                        </a:rPr>
                        <a:t>2035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1F1F1F"/>
                          </a:solidFill>
                          <a:latin typeface="S-Core Dream 5 Medium"/>
                        </a:rPr>
                        <a:t>2040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1F1F1F"/>
                          </a:solidFill>
                          <a:latin typeface="S-Core Dream 5 Medium"/>
                        </a:rPr>
                        <a:t>2050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1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70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세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상향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시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감소율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34.7%↓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29.5%↓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25.8%↓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23.6%↓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19.3%↓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1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75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세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상향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시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감소율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59.6%↓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56.8%↓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50.5%↓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46.1%↓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41.5%↓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1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80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세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상향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시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감소율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78.0%↓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75.8%↓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72.8%↓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67.2%↓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64.4%↓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098800" y="812800"/>
            <a:ext cx="11061700" cy="187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연령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상향에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따른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무임승차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대상자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감소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효과</a:t>
            </a:r>
          </a:p>
          <a:p>
            <a:pPr algn="l" lvl="0">
              <a:lnSpc>
                <a:spcPct val="130310"/>
              </a:lnSpc>
            </a:pP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22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2349500"/>
            <a:ext cx="16421100" cy="7912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2385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2025-2050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년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누적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적자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완화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효과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30300" y="3213100"/>
          <a:ext cx="16014700" cy="6032500"/>
        </p:xfrm>
        <a:graphic>
          <a:graphicData uri="http://schemas.openxmlformats.org/drawingml/2006/table">
            <a:tbl>
              <a:tblPr/>
              <a:tblGrid>
                <a:gridCol w="2667000"/>
                <a:gridCol w="2667000"/>
                <a:gridCol w="2667000"/>
                <a:gridCol w="2667000"/>
                <a:gridCol w="2667000"/>
                <a:gridCol w="2667000"/>
              </a:tblGrid>
              <a:tr h="1511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연도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1F1F1F"/>
                          </a:solidFill>
                          <a:latin typeface="S-Core Dream 5 Medium"/>
                        </a:rPr>
                        <a:t>2025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1F1F1F"/>
                          </a:solidFill>
                          <a:latin typeface="S-Core Dream 5 Medium"/>
                        </a:rPr>
                        <a:t>2030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1F1F1F"/>
                          </a:solidFill>
                          <a:latin typeface="S-Core Dream 5 Medium"/>
                        </a:rPr>
                        <a:t>2035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1F1F1F"/>
                          </a:solidFill>
                          <a:latin typeface="S-Core Dream 5 Medium"/>
                        </a:rPr>
                        <a:t>2040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1F1F1F"/>
                          </a:solidFill>
                          <a:latin typeface="S-Core Dream 5 Medium"/>
                        </a:rPr>
                        <a:t>2050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1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70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세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상향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누적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절감액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1,100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2,300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3,400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4,600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5,700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1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75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세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상향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누적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절감액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2,000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4,100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6,300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8,600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조</a:t>
                      </a: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1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80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세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상향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누적</a:t>
                      </a:r>
                      <a:r>
                        <a:rPr lang="en-US" sz="35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절감액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2,600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5,500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8,700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조</a:t>
                      </a: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2000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조</a:t>
                      </a:r>
                      <a:r>
                        <a:rPr lang="en-US" sz="35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5800</a:t>
                      </a:r>
                      <a:r>
                        <a:rPr lang="ko-KR" sz="35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억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1242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2025-2050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년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누적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적자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완화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효과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22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09000" y="-3657600"/>
            <a:ext cx="1231900" cy="14058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90800" y="2971800"/>
            <a:ext cx="128651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노인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복지는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당연히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중요하지만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시대가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변함에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따라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그에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맞는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정책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변화는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당연히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필요하다고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생각합니다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  <a:p>
            <a:pPr algn="just" lvl="0" indent="-342900" marL="342900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제도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도입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당시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노인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인구는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3.8%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에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불과했지만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현재는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17.4%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로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급증해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 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인구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구조가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완전히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달라졌습니다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이런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상황에서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현행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방식을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그대로를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유지하는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것은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사실상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불가능합니다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.</a:t>
            </a:r>
            <a:b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</a:b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또한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단순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운임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인상은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시민에게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부담만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가중시키고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적자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구조를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근본적으로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해결하지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못하는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임시방편이라고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생각해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부분유임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무임승차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나이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상향과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같은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실질적인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대안이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2A2A2A"/>
                </a:solidFill>
                <a:ea typeface="Pretendard Regular"/>
              </a:rPr>
              <a:t>필요합니다</a:t>
            </a:r>
            <a:r>
              <a:rPr lang="en-US" sz="2700" b="false" i="false" u="none" strike="noStrike">
                <a:solidFill>
                  <a:srgbClr val="2A2A2A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610600" y="-482600"/>
            <a:ext cx="927100" cy="1405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23300" y="635000"/>
            <a:ext cx="800100" cy="1405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65400" y="7543800"/>
            <a:ext cx="132334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 indent="-342900" marL="342900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정책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개편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과정에서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사회적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약자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보호는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필수입니다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. </a:t>
            </a:r>
          </a:p>
          <a:p>
            <a:pPr algn="just" lvl="0" indent="-342900" marL="342900">
              <a:lnSpc>
                <a:spcPct val="136950"/>
              </a:lnSpc>
              <a:buClr>
                <a:srgbClr val="2A2A2A"/>
              </a:buClr>
              <a:buFont typeface="Arial"/>
              <a:buChar char="●"/>
            </a:pP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사회적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변화에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따른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정책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개편과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더불어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소득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수준을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고려하여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저소득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노인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장애인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등을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위한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별도의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지원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체계를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구축하고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정책의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사회적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합의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형성이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성공적인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추진의</a:t>
            </a:r>
            <a:r>
              <a:rPr lang="en-US" sz="2800" b="false" i="false" u="none" strike="noStrike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2A2A2A"/>
                </a:solidFill>
                <a:ea typeface="Pretendard Regular"/>
              </a:rPr>
              <a:t>핵심입니다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331200" y="1790700"/>
            <a:ext cx="1384300" cy="14058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416300" y="660400"/>
            <a:ext cx="8089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7000" b="false" i="false" u="none" strike="noStrike">
                <a:solidFill>
                  <a:srgbClr val="4585FB"/>
                </a:solidFill>
                <a:ea typeface="Pretendard Bold"/>
              </a:rPr>
              <a:t>결론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388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660400"/>
            <a:ext cx="17792700" cy="110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200" b="false" i="false" u="none" strike="noStrike">
                <a:solidFill>
                  <a:srgbClr val="000000"/>
                </a:solidFill>
                <a:latin typeface="Pretendard Black"/>
              </a:rPr>
              <a:t>&lt;</a:t>
            </a:r>
            <a:r>
              <a:rPr lang="ko-KR" sz="6200" b="false" i="false" u="none" strike="noStrike">
                <a:solidFill>
                  <a:srgbClr val="000000"/>
                </a:solidFill>
                <a:ea typeface="Pretendard Black"/>
              </a:rPr>
              <a:t>버티는</a:t>
            </a:r>
            <a:r>
              <a:rPr lang="en-US" sz="62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200" b="false" i="false" u="none" strike="noStrike">
                <a:solidFill>
                  <a:srgbClr val="000000"/>
                </a:solidFill>
                <a:ea typeface="Pretendard Black"/>
              </a:rPr>
              <a:t>사람은</a:t>
            </a:r>
            <a:r>
              <a:rPr lang="en-US" sz="62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200" b="false" i="false" u="none" strike="noStrike">
                <a:solidFill>
                  <a:srgbClr val="000000"/>
                </a:solidFill>
                <a:ea typeface="Pretendard Black"/>
              </a:rPr>
              <a:t>계속</a:t>
            </a:r>
            <a:r>
              <a:rPr lang="en-US" sz="62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200" b="false" i="false" u="none" strike="noStrike">
                <a:solidFill>
                  <a:srgbClr val="000000"/>
                </a:solidFill>
                <a:ea typeface="Pretendard Black"/>
              </a:rPr>
              <a:t>버티고</a:t>
            </a:r>
            <a:r>
              <a:rPr lang="en-US" sz="6200" b="false" i="false" u="none" strike="noStrike">
                <a:solidFill>
                  <a:srgbClr val="000000"/>
                </a:solidFill>
                <a:latin typeface="Pretendard Black"/>
              </a:rPr>
              <a:t>, </a:t>
            </a:r>
            <a:r>
              <a:rPr lang="ko-KR" sz="6200" b="false" i="false" u="none" strike="noStrike">
                <a:solidFill>
                  <a:srgbClr val="000000"/>
                </a:solidFill>
                <a:ea typeface="Pretendard Black"/>
              </a:rPr>
              <a:t>혜택은</a:t>
            </a:r>
            <a:r>
              <a:rPr lang="en-US" sz="62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200" b="false" i="false" u="none" strike="noStrike">
                <a:solidFill>
                  <a:srgbClr val="000000"/>
                </a:solidFill>
                <a:ea typeface="Pretendard Black"/>
              </a:rPr>
              <a:t>계속</a:t>
            </a:r>
            <a:r>
              <a:rPr lang="en-US" sz="62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200" b="false" i="false" u="none" strike="noStrike">
                <a:solidFill>
                  <a:srgbClr val="000000"/>
                </a:solidFill>
                <a:ea typeface="Pretendard Black"/>
              </a:rPr>
              <a:t>늘어나는</a:t>
            </a:r>
            <a:r>
              <a:rPr lang="en-US" sz="62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200" b="false" i="false" u="none" strike="noStrike">
                <a:solidFill>
                  <a:srgbClr val="000000"/>
                </a:solidFill>
                <a:ea typeface="Pretendard Black"/>
              </a:rPr>
              <a:t>구조</a:t>
            </a:r>
            <a:r>
              <a:rPr lang="en-US" sz="6200" b="false" i="false" u="none" strike="noStrike">
                <a:solidFill>
                  <a:srgbClr val="000000"/>
                </a:solidFill>
                <a:latin typeface="Pretendard Black"/>
              </a:rPr>
              <a:t>&gt;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416300" y="736600"/>
            <a:ext cx="42418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7000" b="false" i="false" u="none" strike="noStrike">
                <a:solidFill>
                  <a:srgbClr val="4585FB"/>
                </a:solidFill>
                <a:ea typeface="Pretendard Bold"/>
              </a:rPr>
              <a:t>데이터</a:t>
            </a:r>
            <a:r>
              <a:rPr lang="en-US" sz="7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7000" b="false" i="false" u="none" strike="noStrike">
                <a:solidFill>
                  <a:srgbClr val="4585FB"/>
                </a:solidFill>
                <a:ea typeface="Pretendard Bold"/>
              </a:rPr>
              <a:t>출처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68500" y="2400300"/>
            <a:ext cx="14351000" cy="795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1.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서울시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지하철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호선별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역별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유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_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무임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승하차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인원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정보</a:t>
            </a:r>
          </a:p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2.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서울시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지하철호선별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역별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승하차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인원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정보</a:t>
            </a:r>
          </a:p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3.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서울시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지하철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호선별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역별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시간대별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승하차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인원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정보</a:t>
            </a:r>
          </a:p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4.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무임승차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_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대상별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_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현황</a:t>
            </a:r>
          </a:p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5.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회계연도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재무제표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(2007~2024)</a:t>
            </a:r>
          </a:p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6.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서울교통공사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_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월별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_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수송인원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2019~2025</a:t>
            </a:r>
          </a:p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7.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자하철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연도별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수송인원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,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운수수입</a:t>
            </a:r>
          </a:p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8.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연도별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소비자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물가상승률</a:t>
            </a:r>
          </a:p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9.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등록인구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(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월별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)</a:t>
            </a:r>
          </a:p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10.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성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+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및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+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연령별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+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추계인구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(1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세별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,+5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세별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)</a:t>
            </a:r>
          </a:p>
          <a:p>
            <a:pPr algn="ctr" lvl="0">
              <a:lnSpc>
                <a:spcPct val="115369"/>
              </a:lnSpc>
            </a:pP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출저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: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서울교통공사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,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공공데이터포털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,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서울열린데이터광장</a:t>
            </a:r>
          </a:p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15369"/>
              </a:lnSpc>
            </a:pP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&lt;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논문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&gt;</a:t>
            </a:r>
          </a:p>
          <a:p>
            <a:pPr algn="ctr" lvl="0">
              <a:lnSpc>
                <a:spcPct val="115369"/>
              </a:lnSpc>
            </a:pP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고령화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사회를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고려한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지하철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무임승차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제도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개선방안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: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서울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지하철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1~9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호선을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중심으로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5369"/>
              </a:lnSpc>
            </a:pP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저자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: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임주연</a:t>
            </a:r>
            <a:r>
              <a:rPr lang="en-US" sz="3000" b="false" i="false" u="none" strike="noStrike" spc="100">
                <a:solidFill>
                  <a:srgbClr val="2A2A2A"/>
                </a:solidFill>
                <a:latin typeface="Pretendard Regular"/>
              </a:rPr>
              <a:t>, </a:t>
            </a:r>
            <a:r>
              <a:rPr lang="ko-KR" sz="3000" b="false" i="false" u="none" strike="noStrike" spc="100">
                <a:solidFill>
                  <a:srgbClr val="2A2A2A"/>
                </a:solidFill>
                <a:ea typeface="Pretendard Regular"/>
              </a:rPr>
              <a:t>김진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2900" y="304800"/>
            <a:ext cx="17614900" cy="9664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521200" y="3911600"/>
            <a:ext cx="9245600" cy="208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980"/>
              </a:lnSpc>
            </a:pPr>
            <a:r>
              <a:rPr lang="en-US" sz="11700" b="false" i="false" u="none" strike="noStrike" spc="-30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1100" y="1003300"/>
            <a:ext cx="162687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4700" b="false" i="false" u="none" strike="noStrike">
                <a:solidFill>
                  <a:srgbClr val="000000"/>
                </a:solidFill>
                <a:latin typeface="Poppins ExtraLight"/>
              </a:rPr>
              <a:t>01. </a:t>
            </a:r>
            <a:r>
              <a:rPr lang="ko-KR" sz="4700" b="false" i="false" u="none" strike="noStrike">
                <a:solidFill>
                  <a:srgbClr val="000000"/>
                </a:solidFill>
                <a:ea typeface="Poppins ExtraLight"/>
              </a:rPr>
              <a:t>프로젝트</a:t>
            </a:r>
            <a:r>
              <a:rPr lang="en-US" sz="47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oppins ExtraLight"/>
              </a:rPr>
              <a:t>팀</a:t>
            </a:r>
            <a:r>
              <a:rPr lang="en-US" sz="47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oppins ExtraLight"/>
              </a:rPr>
              <a:t>구성</a:t>
            </a:r>
            <a:r>
              <a:rPr lang="en-US" sz="47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oppins ExtraLight"/>
              </a:rPr>
              <a:t>및</a:t>
            </a:r>
            <a:r>
              <a:rPr lang="en-US" sz="47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4700" b="false" i="false" u="none" strike="noStrike">
                <a:solidFill>
                  <a:srgbClr val="000000"/>
                </a:solidFill>
                <a:ea typeface="Poppins ExtraLight"/>
              </a:rPr>
              <a:t>역할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943100" y="4064000"/>
          <a:ext cx="14389100" cy="5118100"/>
        </p:xfrm>
        <a:graphic>
          <a:graphicData uri="http://schemas.openxmlformats.org/drawingml/2006/table">
            <a:tbl>
              <a:tblPr/>
              <a:tblGrid>
                <a:gridCol w="4152900"/>
                <a:gridCol w="10236200"/>
              </a:tblGrid>
              <a:tr h="2159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3200" b="false" i="false" u="none" strike="noStrike">
                          <a:solidFill>
                            <a:srgbClr val="FFFFFF"/>
                          </a:solidFill>
                          <a:ea typeface="NanumSquare ExtraBold"/>
                        </a:rPr>
                        <a:t>팀원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96D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3200" b="false" i="false" u="none" strike="noStrike">
                          <a:solidFill>
                            <a:srgbClr val="FFFFFF"/>
                          </a:solidFill>
                          <a:ea typeface="NanumSquare ExtraBold"/>
                        </a:rPr>
                        <a:t>담당</a:t>
                      </a:r>
                      <a:r>
                        <a:rPr lang="en-US" sz="3200" b="false" i="false" u="none" strike="noStrike">
                          <a:solidFill>
                            <a:srgbClr val="FFFFFF"/>
                          </a:solidFill>
                          <a:latin typeface="NanumSquare ExtraBold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FFFFFF"/>
                          </a:solidFill>
                          <a:ea typeface="NanumSquare ExtraBold"/>
                        </a:rPr>
                        <a:t>업무</a:t>
                      </a:r>
                      <a:endParaRPr lang="en-US" sz="1100"/>
                    </a:p>
                  </a:txBody>
                  <a:tcPr anchor="ctr" marL="19050" marT="19050" marR="19050" marB="19050">
                    <a:lnL w="5362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96D7"/>
                    </a:solidFill>
                  </a:tcPr>
                </a:tc>
              </a:tr>
              <a:tr h="1333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곽태린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81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외부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데이터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수집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및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데이터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분석</a:t>
                      </a:r>
                      <a:endParaRPr lang="en-US" sz="1100"/>
                    </a:p>
                  </a:txBody>
                  <a:tcPr anchor="ctr" marL="19050" marT="19050" marR="19050" marB="19050">
                    <a:lnL w="5362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81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F"/>
                    </a:solidFill>
                  </a:tcPr>
                </a:tc>
              </a:tr>
              <a:tr h="1625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최준영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81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81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외부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데이터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수집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,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데이터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분석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, </a:t>
                      </a:r>
                      <a:endParaRPr lang="en-US" sz="1100"/>
                    </a:p>
                    <a:p>
                      <a:pPr algn="ctr" lvl="0">
                        <a:lnSpc>
                          <a:spcPct val="116199"/>
                        </a:lnSpc>
                      </a:pP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머신러닝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및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시계열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예측</a:t>
                      </a:r>
                      <a:r>
                        <a:rPr lang="en-US" sz="3200" b="false" i="false" u="none" strike="noStrike">
                          <a:solidFill>
                            <a:srgbClr val="8896D7"/>
                          </a:solidFill>
                          <a:latin typeface="NanumSquare Regular"/>
                        </a:rPr>
                        <a:t> </a:t>
                      </a:r>
                      <a:r>
                        <a:rPr lang="ko-KR" sz="3200" b="false" i="false" u="none" strike="noStrike">
                          <a:solidFill>
                            <a:srgbClr val="8896D7"/>
                          </a:solidFill>
                          <a:ea typeface="NanumSquare Regular"/>
                        </a:rPr>
                        <a:t>모델</a:t>
                      </a:r>
                    </a:p>
                  </a:txBody>
                  <a:tcPr anchor="ctr" marL="19050" marT="19050" marR="19050" marB="19050">
                    <a:lnL w="5362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681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681" cmpd="sng" algn="ctr" cap="flat">
                      <a:solidFill>
                        <a:srgbClr val="889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14500" y="5854700"/>
            <a:ext cx="148590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14500" y="4127500"/>
            <a:ext cx="148590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14500" y="2362200"/>
            <a:ext cx="14859000" cy="132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14500" y="7569200"/>
            <a:ext cx="14859000" cy="132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20800" y="927100"/>
            <a:ext cx="1624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oppins ExtraLight"/>
              </a:rPr>
              <a:t>02 </a:t>
            </a:r>
            <a:r>
              <a:rPr lang="ko-KR" sz="4000" b="false" i="false" u="none" strike="noStrike">
                <a:solidFill>
                  <a:srgbClr val="000000"/>
                </a:solidFill>
                <a:ea typeface="Poppins ExtraLight"/>
              </a:rPr>
              <a:t>프로젝트</a:t>
            </a:r>
            <a:r>
              <a:rPr lang="en-US" sz="40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oppins ExtraLight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5000" y="2679700"/>
            <a:ext cx="3073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oppins ExtraLight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48300" y="2730500"/>
            <a:ext cx="47752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주제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배경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5000" y="4432300"/>
            <a:ext cx="3073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oppins ExtraLight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48300" y="4432300"/>
            <a:ext cx="109474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내용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05000" y="6184900"/>
            <a:ext cx="3073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oppins ExtraLight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48300" y="6223000"/>
            <a:ext cx="109474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기술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스택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05000" y="7874000"/>
            <a:ext cx="3073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oppins ExtraLight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48300" y="7874000"/>
            <a:ext cx="105918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수행절차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방법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40200" y="228600"/>
            <a:ext cx="9779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6200" b="false" i="false" u="none" strike="noStrike" spc="-200">
                <a:solidFill>
                  <a:srgbClr val="000000"/>
                </a:solidFill>
                <a:latin typeface="THECandybarmiri"/>
              </a:rPr>
              <a:t>02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73100" y="431800"/>
            <a:ext cx="3327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en-US" sz="3500" b="false" i="false" u="none" strike="noStrike" spc="-300">
                <a:solidFill>
                  <a:srgbClr val="000000"/>
                </a:solidFill>
                <a:latin typeface="THECandybarmiri"/>
              </a:rPr>
              <a:t>PROJECT OUTLINE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862300" y="1168400"/>
            <a:ext cx="8382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6438900" cy="10312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00800" y="5372100"/>
            <a:ext cx="38862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15300" y="3403600"/>
            <a:ext cx="21717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0" y="7327900"/>
            <a:ext cx="2159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159500" y="5359400"/>
            <a:ext cx="3962400" cy="25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38200" y="2146300"/>
            <a:ext cx="49022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164"/>
              </a:lnSpc>
            </a:pPr>
            <a:r>
              <a:rPr lang="en-US" sz="5400" b="false" i="false" u="none" strike="noStrike" spc="-600">
                <a:solidFill>
                  <a:srgbClr val="FFFFFF"/>
                </a:solidFill>
                <a:latin typeface="NanumSquare Extra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36300" y="1333500"/>
            <a:ext cx="6731000" cy="299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045"/>
              </a:lnSpc>
            </a:pPr>
            <a:r>
              <a:rPr lang="ko-KR" sz="3000" b="true" i="false" u="none" strike="noStrike" spc="-200">
                <a:solidFill>
                  <a:srgbClr val="000000"/>
                </a:solidFill>
                <a:ea typeface="NanumSquare Regular"/>
              </a:rPr>
              <a:t>주제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NanumSquare Regular"/>
              </a:rPr>
              <a:t>선정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NanumSquare Regular"/>
              </a:rPr>
              <a:t>배경</a:t>
            </a:r>
          </a:p>
          <a:p>
            <a:pPr algn="l" lvl="0">
              <a:lnSpc>
                <a:spcPct val="134045"/>
              </a:lnSpc>
            </a:pP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지하철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재정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적자가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심화되며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무임승차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비용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중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 </a:t>
            </a:r>
          </a:p>
          <a:p>
            <a:pPr algn="l" lvl="0">
              <a:lnSpc>
                <a:spcPct val="134045"/>
              </a:lnSpc>
            </a:pP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노인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무임승차가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주를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차지해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핵심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원인으로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부각</a:t>
            </a:r>
          </a:p>
          <a:p>
            <a:pPr algn="l" lvl="0">
              <a:lnSpc>
                <a:spcPct val="134045"/>
              </a:lnSpc>
            </a:pP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제도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도입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당시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3.8%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였던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노인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인구가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17.4%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로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급증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.</a:t>
            </a:r>
          </a:p>
          <a:p>
            <a:pPr algn="l" lvl="0">
              <a:lnSpc>
                <a:spcPct val="134045"/>
              </a:lnSpc>
            </a:pP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단순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요금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인상은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시민의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부담만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가중</a:t>
            </a:r>
          </a:p>
          <a:p>
            <a:pPr algn="l" lvl="0">
              <a:lnSpc>
                <a:spcPct val="134045"/>
              </a:lnSpc>
            </a:pP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이를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개선하기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위해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 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적자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완화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방안을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탐색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38400" y="6451600"/>
            <a:ext cx="1562100" cy="194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61600" y="3238500"/>
            <a:ext cx="520700" cy="52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61600" y="5232400"/>
            <a:ext cx="520700" cy="52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61600" y="7200900"/>
            <a:ext cx="520700" cy="520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50900" y="4483100"/>
            <a:ext cx="4889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5493"/>
              </a:lnSpc>
            </a:pPr>
            <a:r>
              <a:rPr lang="ko-KR" sz="4800" b="false" i="false" u="none" strike="noStrike" spc="-500">
                <a:solidFill>
                  <a:srgbClr val="FFFFFF"/>
                </a:solidFill>
                <a:ea typeface="NanumSquare ExtraBold"/>
              </a:rPr>
              <a:t>프로젝트</a:t>
            </a:r>
            <a:r>
              <a:rPr lang="en-US" sz="4800" b="false" i="false" u="none" strike="noStrike" spc="-500">
                <a:solidFill>
                  <a:srgbClr val="FFFFFF"/>
                </a:solidFill>
                <a:latin typeface="NanumSquare ExtraBold"/>
              </a:rPr>
              <a:t> </a:t>
            </a:r>
            <a:r>
              <a:rPr lang="ko-KR" sz="4800" b="false" i="false" u="none" strike="noStrike" spc="-500">
                <a:solidFill>
                  <a:srgbClr val="FFFFFF"/>
                </a:solidFill>
                <a:ea typeface="NanumSquare ExtraBold"/>
              </a:rPr>
              <a:t>개요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36300" y="4521200"/>
            <a:ext cx="6985000" cy="289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045"/>
              </a:lnSpc>
            </a:pPr>
            <a:r>
              <a:rPr lang="ko-KR" sz="3000" b="true" i="false" u="none" strike="noStrike" spc="-200">
                <a:solidFill>
                  <a:srgbClr val="000000"/>
                </a:solidFill>
                <a:ea typeface="NanumSquare Regular"/>
              </a:rPr>
              <a:t>프로젝트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NanumSquare Regular"/>
              </a:rPr>
              <a:t>내용</a:t>
            </a:r>
          </a:p>
          <a:p>
            <a:pPr algn="l" lvl="0">
              <a:lnSpc>
                <a:spcPct val="134045"/>
              </a:lnSpc>
            </a:pP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무임승차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분석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재정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손실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추이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파악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시계열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모델링을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통한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 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미래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요금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인상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예측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부분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유임제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연령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상향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등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정책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개선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방안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제시</a:t>
            </a:r>
          </a:p>
          <a:p>
            <a:pPr algn="l" lvl="0">
              <a:lnSpc>
                <a:spcPct val="134045"/>
              </a:lnSpc>
            </a:pPr>
            <a:r>
              <a:rPr lang="en-US" sz="2100" b="false" i="false" u="none" strike="noStrike" spc="-100">
                <a:solidFill>
                  <a:srgbClr val="000000"/>
                </a:solidFill>
                <a:latin typeface="NanumSquare Regular"/>
              </a:rPr>
              <a:t/>
            </a:r>
          </a:p>
          <a:p>
            <a:pPr algn="l" lvl="1">
              <a:lnSpc>
                <a:spcPct val="134045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NanumSquare Regular"/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36300" y="6680200"/>
            <a:ext cx="7061200" cy="393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4045"/>
              </a:lnSpc>
            </a:pPr>
            <a:r>
              <a:rPr lang="ko-KR" sz="3000" b="true" i="false" u="none" strike="noStrike" spc="-200">
                <a:solidFill>
                  <a:srgbClr val="000000"/>
                </a:solidFill>
                <a:ea typeface="NanumSquare Regular"/>
              </a:rPr>
              <a:t>기술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3000" b="true" i="false" u="none" strike="noStrike" spc="-200">
                <a:solidFill>
                  <a:srgbClr val="000000"/>
                </a:solidFill>
                <a:ea typeface="NanumSquare Regular"/>
              </a:rPr>
              <a:t>스택</a:t>
            </a:r>
          </a:p>
          <a:p>
            <a:pPr algn="l" lvl="0">
              <a:lnSpc>
                <a:spcPct val="134045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1.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분석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모델링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환경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:</a:t>
            </a:r>
          </a:p>
          <a:p>
            <a:pPr algn="l" lvl="0">
              <a:lnSpc>
                <a:spcPct val="134045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NUMPY, PANDAS, MATPLOTLIB, SEABORN</a:t>
            </a:r>
          </a:p>
          <a:p>
            <a:pPr algn="l" lvl="0">
              <a:lnSpc>
                <a:spcPct val="134045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2.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머신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러닝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시계열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예측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모델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:</a:t>
            </a:r>
          </a:p>
          <a:p>
            <a:pPr algn="l" lvl="0">
              <a:lnSpc>
                <a:spcPct val="134045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SCIKIT-LEARN, STATSMODELS, PROPHET</a:t>
            </a:r>
          </a:p>
          <a:p>
            <a:pPr algn="l" lvl="0">
              <a:lnSpc>
                <a:spcPct val="134045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3.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버전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true" i="false" u="none" strike="noStrike" spc="-100">
                <a:solidFill>
                  <a:srgbClr val="000000"/>
                </a:solidFill>
                <a:ea typeface="NanumSquare Regular"/>
              </a:rPr>
              <a:t>관리</a:t>
            </a: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:</a:t>
            </a:r>
          </a:p>
          <a:p>
            <a:pPr algn="l" lvl="0">
              <a:lnSpc>
                <a:spcPct val="134045"/>
              </a:lnSpc>
            </a:pPr>
            <a:r>
              <a:rPr lang="en-US" sz="2400" b="true" i="false" u="none" strike="noStrike" spc="-100">
                <a:solidFill>
                  <a:srgbClr val="000000"/>
                </a:solidFill>
                <a:latin typeface="NanumSquare Regular"/>
              </a:rPr>
              <a:t>GITHUB</a:t>
            </a:r>
          </a:p>
          <a:p>
            <a:pPr algn="l" lvl="1">
              <a:lnSpc>
                <a:spcPct val="134045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NanumSquare Regular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69200"/>
            <a:ext cx="1905000" cy="17640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81100" y="990600"/>
            <a:ext cx="162433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Poppins ExtraLight"/>
              </a:rPr>
              <a:t>02. </a:t>
            </a:r>
            <a:r>
              <a:rPr lang="ko-KR" sz="3600" b="false" i="false" u="none" strike="noStrike">
                <a:solidFill>
                  <a:srgbClr val="000000"/>
                </a:solidFill>
                <a:ea typeface="Poppins ExtraLight"/>
              </a:rPr>
              <a:t>프로젝트</a:t>
            </a:r>
            <a:r>
              <a:rPr lang="en-US" sz="36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oppins ExtraLight"/>
              </a:rPr>
              <a:t>수행</a:t>
            </a:r>
            <a:r>
              <a:rPr lang="en-US" sz="36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oppins ExtraLight"/>
              </a:rPr>
              <a:t>절차</a:t>
            </a:r>
            <a:r>
              <a:rPr lang="en-US" sz="36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oppins ExtraLight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oppins ExtraLight"/>
              </a:rPr>
              <a:t>방법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952500" y="3390900"/>
            <a:ext cx="3035300" cy="535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003300"/>
            <a:ext cx="88900" cy="482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457200" y="3886200"/>
            <a:ext cx="58547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정의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 rot="0">
            <a:off x="952500" y="2159000"/>
            <a:ext cx="3429000" cy="90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 rot="0">
            <a:off x="4191000" y="2159000"/>
            <a:ext cx="3429000" cy="90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55000"/>
          </a:blip>
          <a:stretch>
            <a:fillRect/>
          </a:stretch>
        </p:blipFill>
        <p:spPr>
          <a:xfrm rot="0">
            <a:off x="7416800" y="2159000"/>
            <a:ext cx="3429000" cy="90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65000"/>
          </a:blip>
          <a:stretch>
            <a:fillRect/>
          </a:stretch>
        </p:blipFill>
        <p:spPr>
          <a:xfrm rot="0">
            <a:off x="10655300" y="2159000"/>
            <a:ext cx="3429000" cy="90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75000"/>
          </a:blip>
          <a:stretch>
            <a:fillRect/>
          </a:stretch>
        </p:blipFill>
        <p:spPr>
          <a:xfrm rot="0">
            <a:off x="13893800" y="2159000"/>
            <a:ext cx="3429000" cy="901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22400" y="2362200"/>
            <a:ext cx="224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oppins ExtraLight"/>
              </a:rPr>
              <a:t>Step 1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4191000" y="3390900"/>
            <a:ext cx="3035300" cy="5359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241800" y="3886200"/>
            <a:ext cx="31115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수집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특징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공학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7416800" y="3390900"/>
            <a:ext cx="3035300" cy="5359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708900" y="3886200"/>
            <a:ext cx="24511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전처리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분석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0655300" y="3390900"/>
            <a:ext cx="3035300" cy="5359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074400" y="3886200"/>
            <a:ext cx="21971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모델링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검증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18800" y="4419600"/>
            <a:ext cx="2908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oppins ExtraLight"/>
              </a:rPr>
              <a:t> </a:t>
            </a:r>
            <a:r>
              <a:rPr lang="en-US" sz="2000" b="false" i="false" u="none" strike="noStrike">
                <a:solidFill>
                  <a:srgbClr val="000000"/>
                </a:solidFill>
                <a:latin typeface="Poppins ExtraLight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3893800" y="3390900"/>
            <a:ext cx="3035300" cy="5359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198600" y="3886200"/>
            <a:ext cx="24130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시나리오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예측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완화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전략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Bold"/>
              </a:rPr>
              <a:t>제언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87900" y="2362200"/>
            <a:ext cx="224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oppins ExtraLight"/>
              </a:rPr>
              <a:t>Step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26400" y="2362200"/>
            <a:ext cx="224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oppins ExtraLight"/>
              </a:rPr>
              <a:t>Step 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52200" y="2362200"/>
            <a:ext cx="224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oppins ExtraLight"/>
              </a:rPr>
              <a:t>Step 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90700" y="2362200"/>
            <a:ext cx="2247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oppins ExtraLight"/>
              </a:rPr>
              <a:t>Step 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2500" y="5295900"/>
            <a:ext cx="2997200" cy="250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지하철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요금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인상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요인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재정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적자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, CPI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등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무임승차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데이터를</a:t>
            </a:r>
          </a:p>
          <a:p>
            <a:pPr algn="ctr" lvl="0">
              <a:lnSpc>
                <a:spcPct val="1411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중심으로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적자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완화를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분석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목표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설정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52900" y="5156200"/>
            <a:ext cx="3200400" cy="300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요금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이력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, CPI, </a:t>
            </a:r>
          </a:p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재정적자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대리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변수를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 </a:t>
            </a:r>
          </a:p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통합하고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, Years_Since_Hike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등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예측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성능을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극대화할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 </a:t>
            </a:r>
          </a:p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특징을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생성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91400" y="5295900"/>
            <a:ext cx="3200400" cy="250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데이터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정제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후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, </a:t>
            </a:r>
          </a:p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무임승차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대상별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 </a:t>
            </a:r>
          </a:p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기여도를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상세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분석하여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 </a:t>
            </a:r>
          </a:p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재정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손실의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주된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원인을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명확히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파악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29900" y="5156200"/>
            <a:ext cx="3200400" cy="405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Scikit-learn, Prophet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활용한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시계열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회귀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모델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구축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. 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R² 0.9121 </a:t>
            </a:r>
          </a:p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신뢰도를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확보하여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 </a:t>
            </a:r>
          </a:p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예측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시나리오의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 </a:t>
            </a:r>
          </a:p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기반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마련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.</a:t>
            </a:r>
          </a:p>
          <a:p>
            <a:pPr algn="ctr" lvl="0">
              <a:lnSpc>
                <a:spcPct val="1411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/>
            </a:r>
          </a:p>
          <a:p>
            <a:pPr algn="ctr" lvl="0">
              <a:lnSpc>
                <a:spcPct val="1411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/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68400" y="5156200"/>
            <a:ext cx="3200400" cy="405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2025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년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~2035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년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 </a:t>
            </a:r>
          </a:p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미래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요금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인상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시나리오를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제시하고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분석된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적자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원인을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해소하기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 </a:t>
            </a:r>
          </a:p>
          <a:p>
            <a:pPr algn="ctr" lvl="0">
              <a:lnSpc>
                <a:spcPct val="1411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구체적인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정책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완화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전략을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보고서에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담아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oppins ExtraLight"/>
              </a:rPr>
              <a:t>제출</a:t>
            </a: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>.</a:t>
            </a:r>
          </a:p>
          <a:p>
            <a:pPr algn="ctr" lvl="0">
              <a:lnSpc>
                <a:spcPct val="1411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/>
            </a:r>
          </a:p>
          <a:p>
            <a:pPr algn="ctr" lvl="0">
              <a:lnSpc>
                <a:spcPct val="1411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oppins ExtraLight"/>
              </a:rPr>
              <a:t/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381500" y="4267200"/>
            <a:ext cx="1016000" cy="7480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52500" y="4102100"/>
            <a:ext cx="2235200" cy="222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2500" b="false" i="false" u="none" strike="noStrike">
                <a:solidFill>
                  <a:srgbClr val="000000">
                    <a:alpha val="40000"/>
                  </a:srgbClr>
                </a:solidFill>
                <a:latin typeface="Poppins ExtraLight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59200" y="4216400"/>
            <a:ext cx="13716000" cy="1130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400" b="false" i="false" u="none" strike="noStrike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sz="6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400" b="false" i="false" u="none" strike="noStrike">
                <a:solidFill>
                  <a:srgbClr val="000000"/>
                </a:solidFill>
                <a:ea typeface="Pretendard Medium"/>
              </a:rPr>
              <a:t>수행</a:t>
            </a:r>
            <a:r>
              <a:rPr lang="en-US" sz="64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400" b="false" i="false" u="none" strike="noStrike">
                <a:solidFill>
                  <a:srgbClr val="000000"/>
                </a:solidFill>
                <a:ea typeface="Pretendard Medium"/>
              </a:rPr>
              <a:t>결과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16200" y="5143500"/>
            <a:ext cx="1143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62700" y="2387600"/>
            <a:ext cx="11595100" cy="789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4191000"/>
            <a:ext cx="4965700" cy="148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" y="6375400"/>
            <a:ext cx="49403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1877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지하철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적자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비율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0100" y="4216400"/>
            <a:ext cx="33528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지하철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적자</a:t>
            </a:r>
          </a:p>
          <a:p>
            <a:pPr algn="l" lvl="0">
              <a:lnSpc>
                <a:spcPct val="116199"/>
              </a:lnSpc>
            </a:pP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3900" b="false" i="false" u="none" strike="noStrike">
                <a:solidFill>
                  <a:srgbClr val="000000"/>
                </a:solidFill>
                <a:latin typeface="Pretendard Regular"/>
              </a:rPr>
              <a:t> 7000</a:t>
            </a:r>
            <a:r>
              <a:rPr lang="ko-KR" sz="3900" b="false" i="false" u="none" strike="noStrike">
                <a:solidFill>
                  <a:srgbClr val="000000"/>
                </a:solidFill>
                <a:ea typeface="Pretendard Regular"/>
              </a:rPr>
              <a:t>억원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84400" y="6540500"/>
            <a:ext cx="28575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무임승차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손실</a:t>
            </a:r>
          </a:p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4200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억원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8800" y="-7556500"/>
            <a:ext cx="1905000" cy="17640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2209800"/>
            <a:ext cx="15989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54300" y="1689100"/>
            <a:ext cx="180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4585FB">
                    <a:alpha val="50196"/>
                  </a:srgbClr>
                </a:solidFill>
                <a:latin typeface="Pretendard Bold"/>
              </a:rPr>
              <a:t>MIRICOMPANY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7500" y="2235200"/>
            <a:ext cx="17640300" cy="6858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87700" y="787400"/>
            <a:ext cx="11061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0310"/>
              </a:lnSpc>
            </a:pP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무임승차의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탑승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인원</a:t>
            </a:r>
            <a:r>
              <a:rPr lang="en-US" sz="5000" b="false" i="false" u="none" strike="noStrike">
                <a:solidFill>
                  <a:srgbClr val="4585FB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4585FB"/>
                </a:solidFill>
                <a:ea typeface="Pretendard Bold"/>
              </a:rPr>
              <a:t>비율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500" y="787400"/>
            <a:ext cx="1905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500" b="false" i="false" u="none" strike="noStrike" spc="-500">
                <a:solidFill>
                  <a:srgbClr val="4585FB"/>
                </a:solidFill>
                <a:latin typeface="Poppins ExtraLight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24400" y="9271000"/>
            <a:ext cx="118364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구조는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노인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무임승차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제도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개선이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재정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개선의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